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sldIdLst>
    <p:sldId id="256" r:id="rId2"/>
    <p:sldId id="257" r:id="rId3"/>
    <p:sldId id="258" r:id="rId4"/>
    <p:sldId id="360" r:id="rId5"/>
    <p:sldId id="361" r:id="rId6"/>
    <p:sldId id="362" r:id="rId7"/>
    <p:sldId id="363" r:id="rId8"/>
    <p:sldId id="364" r:id="rId9"/>
    <p:sldId id="365" r:id="rId10"/>
    <p:sldId id="351" r:id="rId11"/>
    <p:sldId id="352" r:id="rId12"/>
    <p:sldId id="353" r:id="rId13"/>
    <p:sldId id="354" r:id="rId14"/>
    <p:sldId id="355" r:id="rId15"/>
    <p:sldId id="356" r:id="rId16"/>
    <p:sldId id="357" r:id="rId17"/>
    <p:sldId id="358" r:id="rId18"/>
    <p:sldId id="359" r:id="rId19"/>
    <p:sldId id="342" r:id="rId20"/>
    <p:sldId id="343" r:id="rId21"/>
    <p:sldId id="344" r:id="rId22"/>
    <p:sldId id="345" r:id="rId23"/>
    <p:sldId id="346" r:id="rId24"/>
    <p:sldId id="347" r:id="rId25"/>
    <p:sldId id="348" r:id="rId26"/>
    <p:sldId id="349" r:id="rId27"/>
    <p:sldId id="350" r:id="rId28"/>
    <p:sldId id="322" r:id="rId29"/>
    <p:sldId id="323" r:id="rId30"/>
    <p:sldId id="324" r:id="rId31"/>
    <p:sldId id="325" r:id="rId32"/>
    <p:sldId id="326" r:id="rId33"/>
    <p:sldId id="330" r:id="rId34"/>
    <p:sldId id="331" r:id="rId35"/>
    <p:sldId id="332" r:id="rId36"/>
    <p:sldId id="333" r:id="rId37"/>
    <p:sldId id="334" r:id="rId38"/>
    <p:sldId id="335" r:id="rId39"/>
    <p:sldId id="336" r:id="rId40"/>
    <p:sldId id="337" r:id="rId41"/>
    <p:sldId id="338" r:id="rId42"/>
    <p:sldId id="339" r:id="rId43"/>
    <p:sldId id="340" r:id="rId44"/>
    <p:sldId id="341" r:id="rId45"/>
    <p:sldId id="327" r:id="rId46"/>
    <p:sldId id="328" r:id="rId47"/>
    <p:sldId id="329" r:id="rId48"/>
    <p:sldId id="313" r:id="rId49"/>
    <p:sldId id="314" r:id="rId50"/>
    <p:sldId id="315" r:id="rId51"/>
    <p:sldId id="316" r:id="rId52"/>
    <p:sldId id="317" r:id="rId53"/>
    <p:sldId id="318" r:id="rId54"/>
    <p:sldId id="319" r:id="rId55"/>
    <p:sldId id="320" r:id="rId56"/>
    <p:sldId id="321" r:id="rId57"/>
    <p:sldId id="301" r:id="rId58"/>
    <p:sldId id="302" r:id="rId59"/>
    <p:sldId id="303" r:id="rId60"/>
    <p:sldId id="304" r:id="rId61"/>
    <p:sldId id="305" r:id="rId62"/>
    <p:sldId id="306" r:id="rId63"/>
    <p:sldId id="307" r:id="rId64"/>
    <p:sldId id="308" r:id="rId65"/>
    <p:sldId id="309" r:id="rId66"/>
    <p:sldId id="310" r:id="rId67"/>
    <p:sldId id="311" r:id="rId68"/>
    <p:sldId id="312" r:id="rId69"/>
    <p:sldId id="272" r:id="rId70"/>
    <p:sldId id="289" r:id="rId71"/>
    <p:sldId id="290" r:id="rId72"/>
    <p:sldId id="291" r:id="rId73"/>
    <p:sldId id="292" r:id="rId74"/>
    <p:sldId id="293" r:id="rId75"/>
    <p:sldId id="294" r:id="rId76"/>
    <p:sldId id="295" r:id="rId77"/>
    <p:sldId id="296" r:id="rId78"/>
    <p:sldId id="297" r:id="rId79"/>
    <p:sldId id="298" r:id="rId80"/>
    <p:sldId id="299" r:id="rId81"/>
    <p:sldId id="300" r:id="rId82"/>
    <p:sldId id="273" r:id="rId83"/>
    <p:sldId id="274" r:id="rId84"/>
    <p:sldId id="275" r:id="rId85"/>
    <p:sldId id="276" r:id="rId86"/>
    <p:sldId id="277" r:id="rId87"/>
    <p:sldId id="278" r:id="rId88"/>
    <p:sldId id="279" r:id="rId89"/>
    <p:sldId id="280" r:id="rId90"/>
    <p:sldId id="281" r:id="rId91"/>
    <p:sldId id="282" r:id="rId92"/>
    <p:sldId id="283" r:id="rId93"/>
    <p:sldId id="284" r:id="rId94"/>
    <p:sldId id="285" r:id="rId95"/>
    <p:sldId id="286" r:id="rId96"/>
    <p:sldId id="287" r:id="rId97"/>
    <p:sldId id="288" r:id="rId98"/>
    <p:sldId id="259" r:id="rId99"/>
    <p:sldId id="260" r:id="rId100"/>
    <p:sldId id="261" r:id="rId101"/>
    <p:sldId id="262" r:id="rId102"/>
    <p:sldId id="263" r:id="rId103"/>
    <p:sldId id="264" r:id="rId104"/>
    <p:sldId id="265" r:id="rId105"/>
    <p:sldId id="266" r:id="rId106"/>
    <p:sldId id="267" r:id="rId107"/>
    <p:sldId id="268" r:id="rId108"/>
    <p:sldId id="269" r:id="rId109"/>
    <p:sldId id="270" r:id="rId110"/>
    <p:sldId id="271" r:id="rId1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5" autoAdjust="0"/>
    <p:restoredTop sz="94660"/>
  </p:normalViewPr>
  <p:slideViewPr>
    <p:cSldViewPr snapToGrid="0">
      <p:cViewPr varScale="1">
        <p:scale>
          <a:sx n="74" d="100"/>
          <a:sy n="74" d="100"/>
        </p:scale>
        <p:origin x="49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presProps" Target="presProp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viewProps" Target="view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rgbClr val="FFFFFF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51A9C780-2502-42AD-9614-9CCBFF46759E}" type="datetimeFigureOut">
              <a:rPr lang="en-GB" smtClean="0"/>
              <a:t>04/08/2016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78622B9F-B591-428C-AA5C-FAC489E254F8}" type="slidenum">
              <a:rPr lang="en-GB" smtClean="0"/>
              <a:t>‹#›</a:t>
            </a:fld>
            <a:endParaRPr lang="en-GB"/>
          </a:p>
        </p:txBody>
      </p:sp>
      <p:cxnSp>
        <p:nvCxnSpPr>
          <p:cNvPr id="8" name="Straight Connector 7"/>
          <p:cNvCxnSpPr/>
          <p:nvPr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3674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9C780-2502-42AD-9614-9CCBFF46759E}" type="datetimeFigureOut">
              <a:rPr lang="en-GB" smtClean="0"/>
              <a:t>04/08/2016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22B9F-B591-428C-AA5C-FAC489E254F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04482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9C780-2502-42AD-9614-9CCBFF46759E}" type="datetimeFigureOut">
              <a:rPr lang="en-GB" smtClean="0"/>
              <a:t>04/08/2016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22B9F-B591-428C-AA5C-FAC489E254F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88542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9C780-2502-42AD-9614-9CCBFF46759E}" type="datetimeFigureOut">
              <a:rPr lang="en-GB" smtClean="0"/>
              <a:t>04/08/2016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22B9F-B591-428C-AA5C-FAC489E254F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24335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7200" b="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9C780-2502-42AD-9614-9CCBFF46759E}" type="datetimeFigureOut">
              <a:rPr lang="en-GB" smtClean="0"/>
              <a:t>04/08/2016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22B9F-B591-428C-AA5C-FAC489E254F8}" type="slidenum">
              <a:rPr lang="en-GB" smtClean="0"/>
              <a:t>‹#›</a:t>
            </a:fld>
            <a:endParaRPr lang="en-GB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95480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9C780-2502-42AD-9614-9CCBFF46759E}" type="datetimeFigureOut">
              <a:rPr lang="en-GB" smtClean="0"/>
              <a:t>04/08/2016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22B9F-B591-428C-AA5C-FAC489E254F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99078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9C780-2502-42AD-9614-9CCBFF46759E}" type="datetimeFigureOut">
              <a:rPr lang="en-GB" smtClean="0"/>
              <a:t>04/08/2016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22B9F-B591-428C-AA5C-FAC489E254F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64010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9C780-2502-42AD-9614-9CCBFF46759E}" type="datetimeFigureOut">
              <a:rPr lang="en-GB" smtClean="0"/>
              <a:t>04/08/2016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22B9F-B591-428C-AA5C-FAC489E254F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77503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9C780-2502-42AD-9614-9CCBFF46759E}" type="datetimeFigureOut">
              <a:rPr lang="en-GB" smtClean="0"/>
              <a:t>04/08/2016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22B9F-B591-428C-AA5C-FAC489E254F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8962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9C780-2502-42AD-9614-9CCBFF46759E}" type="datetimeFigureOut">
              <a:rPr lang="en-GB" smtClean="0"/>
              <a:t>04/08/2016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22B9F-B591-428C-AA5C-FAC489E254F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36360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9C780-2502-42AD-9614-9CCBFF46759E}" type="datetimeFigureOut">
              <a:rPr lang="en-GB" smtClean="0"/>
              <a:t>04/08/2016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22B9F-B591-428C-AA5C-FAC489E254F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36563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fld id="{51A9C780-2502-42AD-9614-9CCBFF46759E}" type="datetimeFigureOut">
              <a:rPr lang="en-GB" smtClean="0"/>
              <a:t>04/08/2016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1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78622B9F-B591-428C-AA5C-FAC489E254F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69215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0" hangingPunct="1">
        <a:lnSpc>
          <a:spcPct val="90000"/>
        </a:lnSpc>
        <a:spcBef>
          <a:spcPts val="1400"/>
        </a:spcBef>
        <a:buClr>
          <a:schemeClr val="accent1"/>
        </a:buClr>
        <a:buSzPct val="80000"/>
        <a:buFont typeface="Corbel" pitchFamily="34" charset="0"/>
        <a:buChar char="•"/>
        <a:defRPr sz="22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4123395" y="3715244"/>
            <a:ext cx="39764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Instruction: </a:t>
            </a:r>
            <a:r>
              <a:rPr lang="en-US" dirty="0"/>
              <a:t>NGUYEN ANH MINH (M. Sc.)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81268" y="2665470"/>
            <a:ext cx="9144000" cy="1234440"/>
          </a:xfrm>
        </p:spPr>
        <p:txBody>
          <a:bodyPr/>
          <a:lstStyle/>
          <a:p>
            <a:r>
              <a:rPr lang="en-US" b="1" dirty="0" smtClean="0"/>
              <a:t>Spring </a:t>
            </a:r>
            <a:r>
              <a:rPr lang="en-US" b="1" dirty="0" err="1" smtClean="0"/>
              <a:t>vAdP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1645391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before advice class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6051" y="2052814"/>
            <a:ext cx="6391275" cy="379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479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Select join points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444" y="2121606"/>
            <a:ext cx="6248400" cy="20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258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bean definitions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7612" y="2035351"/>
            <a:ext cx="6505575" cy="3419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119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spring AOP/</a:t>
            </a:r>
            <a:r>
              <a:rPr lang="en-US" dirty="0" err="1" smtClean="0"/>
              <a:t>tx</a:t>
            </a:r>
            <a:r>
              <a:rPr lang="en-US" dirty="0" smtClean="0"/>
              <a:t> definitions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568" y="2078390"/>
            <a:ext cx="6657975" cy="3152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050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Register transaction manager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955" y="2100615"/>
            <a:ext cx="6553200" cy="229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736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Register advice bean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091" y="2007129"/>
            <a:ext cx="6610350" cy="3114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143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Define </a:t>
            </a:r>
            <a:r>
              <a:rPr lang="en-US" dirty="0" err="1" smtClean="0"/>
              <a:t>pointcut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8534" y="1987903"/>
            <a:ext cx="6581775" cy="333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185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Define aspect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2484" y="1933398"/>
            <a:ext cx="6591300" cy="3781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07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Initializer container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6269" y="2002367"/>
            <a:ext cx="6457950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126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transaction manager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301" y="1961797"/>
            <a:ext cx="6629400" cy="390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98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 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3081" y="1870781"/>
            <a:ext cx="6381750" cy="401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458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Register before advice bean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9567" y="2059164"/>
            <a:ext cx="6629400" cy="276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177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 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4152" y="1993547"/>
            <a:ext cx="6191250" cy="302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362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 from aspect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875" y="1936220"/>
            <a:ext cx="6600825" cy="3933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735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Domain beans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5427" y="1958622"/>
            <a:ext cx="65151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408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Integrate advice with domain beans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0312" y="2141714"/>
            <a:ext cx="6276975" cy="280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747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 and use beans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803" y="1843970"/>
            <a:ext cx="6610350" cy="409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228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0836" y="2092825"/>
            <a:ext cx="10058400" cy="1450757"/>
          </a:xfrm>
        </p:spPr>
        <p:txBody>
          <a:bodyPr/>
          <a:lstStyle/>
          <a:p>
            <a:pPr algn="ctr"/>
            <a:r>
              <a:rPr lang="en-US" dirty="0" smtClean="0"/>
              <a:t>After returning advice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91025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After returning advice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5862" y="1913643"/>
            <a:ext cx="6162675" cy="3933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796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After returning advice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8793" y="1908174"/>
            <a:ext cx="5800725" cy="405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238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After returning advice class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9566" y="1985256"/>
            <a:ext cx="6629400" cy="3609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873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Implementing aspect behavior</a:t>
            </a:r>
          </a:p>
          <a:p>
            <a:r>
              <a:rPr lang="en-US" dirty="0" smtClean="0"/>
              <a:t>AspectJ APIs and annotations</a:t>
            </a:r>
          </a:p>
          <a:p>
            <a:r>
              <a:rPr lang="en-US" dirty="0" smtClean="0"/>
              <a:t>Spring AOP application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516204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Register after returning advice bean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8196" y="1999720"/>
            <a:ext cx="6619875" cy="279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991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 from aspect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2620" y="1945746"/>
            <a:ext cx="6648450" cy="391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271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Domain beans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769" y="1965148"/>
            <a:ext cx="5924550" cy="412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03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Integrate advice with domain bean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023" y="2076450"/>
            <a:ext cx="5667375" cy="270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90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 and use beans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8195" y="1885067"/>
            <a:ext cx="6619875" cy="399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701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104114"/>
            <a:ext cx="10058400" cy="1450757"/>
          </a:xfrm>
        </p:spPr>
        <p:txBody>
          <a:bodyPr/>
          <a:lstStyle/>
          <a:p>
            <a:pPr algn="ctr"/>
            <a:r>
              <a:rPr lang="en-US" dirty="0" smtClean="0"/>
              <a:t>Throw advices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13483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Throws advice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955" y="1925989"/>
            <a:ext cx="5943600" cy="406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255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Throw advice guideline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960" y="2108906"/>
            <a:ext cx="6029325" cy="354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327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Throw advice guidelines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6784" y="2148416"/>
            <a:ext cx="6238875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287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Throw advice process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0896" y="1928989"/>
            <a:ext cx="5781675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229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5934" y="2476147"/>
            <a:ext cx="10515600" cy="1325563"/>
          </a:xfrm>
        </p:spPr>
        <p:txBody>
          <a:bodyPr/>
          <a:lstStyle/>
          <a:p>
            <a:pPr algn="ctr"/>
            <a:r>
              <a:rPr lang="en-US" dirty="0" smtClean="0"/>
              <a:t>Aspect behavior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97634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Throw advice class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3840" y="2040819"/>
            <a:ext cx="6315075" cy="390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291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Register throws advice bean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3040" y="2071511"/>
            <a:ext cx="6619875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942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 from Aspect 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8278" y="1990901"/>
            <a:ext cx="6629400" cy="391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366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Mock domain class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5184" y="2020711"/>
            <a:ext cx="63627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999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Domain beans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7898" y="2003601"/>
            <a:ext cx="6419850" cy="3686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686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Integrate advice with domain bean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3203" y="2041349"/>
            <a:ext cx="6153150" cy="275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968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 and use Beans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5564" y="1918406"/>
            <a:ext cx="6572250" cy="392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103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724" y="2262158"/>
            <a:ext cx="10058400" cy="1450757"/>
          </a:xfrm>
        </p:spPr>
        <p:txBody>
          <a:bodyPr/>
          <a:lstStyle/>
          <a:p>
            <a:pPr algn="ctr"/>
            <a:r>
              <a:rPr lang="en-US" dirty="0" smtClean="0"/>
              <a:t>Around advice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68902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Around advice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2972" y="1894592"/>
            <a:ext cx="6286500" cy="3971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990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Around advice guidelines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8630" y="2041525"/>
            <a:ext cx="6267450" cy="379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496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Aspect behavior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7259" y="1888596"/>
            <a:ext cx="6257925" cy="402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554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Around advice process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2009" y="2031295"/>
            <a:ext cx="5962650" cy="392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157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Around advice class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5686" y="1930223"/>
            <a:ext cx="6343650" cy="399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193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Around advice class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8495" y="1948039"/>
            <a:ext cx="62103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182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Register around advice bean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298" y="2028296"/>
            <a:ext cx="6600825" cy="3343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809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 from aspect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8616" y="1892652"/>
            <a:ext cx="6591300" cy="413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310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Domain beans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7422" y="1926695"/>
            <a:ext cx="6400800" cy="395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962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Integrate advice with domain bean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3106" y="2056165"/>
            <a:ext cx="5857875" cy="279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31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 and use beans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8196" y="1929271"/>
            <a:ext cx="6619875" cy="3838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163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1968647"/>
            <a:ext cx="10058400" cy="1450757"/>
          </a:xfrm>
        </p:spPr>
        <p:txBody>
          <a:bodyPr/>
          <a:lstStyle/>
          <a:p>
            <a:pPr algn="ctr"/>
            <a:r>
              <a:rPr lang="en-US" dirty="0" smtClean="0"/>
              <a:t>Advice ordering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39333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Around advice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0989" y="2167113"/>
            <a:ext cx="6200775" cy="173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975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Advice types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5903" y="1871486"/>
            <a:ext cx="5924550" cy="390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66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Around advice class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1902883"/>
            <a:ext cx="6600825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575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Configure Aspect Order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9823" y="1960386"/>
            <a:ext cx="6581775" cy="413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130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 and use Beans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6906" y="1892652"/>
            <a:ext cx="6619875" cy="413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862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8568" y="1991225"/>
            <a:ext cx="10058400" cy="1450757"/>
          </a:xfrm>
        </p:spPr>
        <p:txBody>
          <a:bodyPr/>
          <a:lstStyle/>
          <a:p>
            <a:pPr algn="ctr"/>
            <a:r>
              <a:rPr lang="en-US" dirty="0" smtClean="0"/>
              <a:t>AspectJ </a:t>
            </a:r>
            <a:r>
              <a:rPr lang="en-US" dirty="0" err="1" smtClean="0"/>
              <a:t>pointcuts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23479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AspectJ </a:t>
            </a:r>
            <a:r>
              <a:rPr lang="en-US" dirty="0" err="1" smtClean="0"/>
              <a:t>pointcuts</a:t>
            </a:r>
            <a:r>
              <a:rPr lang="en-US" dirty="0" smtClean="0"/>
              <a:t> </a:t>
            </a:r>
            <a:r>
              <a:rPr lang="en-US" dirty="0" err="1" smtClean="0"/>
              <a:t>introducion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1262" y="1989314"/>
            <a:ext cx="6315075" cy="371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055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AspectJ </a:t>
            </a:r>
            <a:r>
              <a:rPr lang="en-US" dirty="0" err="1" smtClean="0"/>
              <a:t>pointcut</a:t>
            </a:r>
            <a:r>
              <a:rPr lang="en-US" dirty="0" smtClean="0"/>
              <a:t> </a:t>
            </a:r>
            <a:r>
              <a:rPr lang="en-US" dirty="0" err="1" smtClean="0"/>
              <a:t>introdution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553" y="2046640"/>
            <a:ext cx="6343650" cy="3419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758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AspectJ </a:t>
            </a:r>
            <a:r>
              <a:rPr lang="en-US" dirty="0" err="1" smtClean="0"/>
              <a:t>pointcut</a:t>
            </a:r>
            <a:r>
              <a:rPr lang="en-US" dirty="0" smtClean="0"/>
              <a:t> process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684" y="1890359"/>
            <a:ext cx="6315075" cy="404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79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Select join point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4070" y="2175051"/>
            <a:ext cx="6181725" cy="273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24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Select join point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1547" y="2074156"/>
            <a:ext cx="6229350" cy="3838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802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Select join point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8711" y="1958093"/>
            <a:ext cx="6400800" cy="404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716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1147" y="2115403"/>
            <a:ext cx="10058400" cy="1450757"/>
          </a:xfrm>
        </p:spPr>
        <p:txBody>
          <a:bodyPr/>
          <a:lstStyle/>
          <a:p>
            <a:pPr algn="ctr"/>
            <a:r>
              <a:rPr lang="en-US" dirty="0" smtClean="0"/>
              <a:t>Before advice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25506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</a:t>
            </a:r>
            <a:r>
              <a:rPr lang="en-US" dirty="0" err="1" smtClean="0"/>
              <a:t>pointcut</a:t>
            </a:r>
            <a:r>
              <a:rPr lang="en-US" dirty="0" smtClean="0"/>
              <a:t> definition class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978" y="2017889"/>
            <a:ext cx="64008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001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Define </a:t>
            </a:r>
            <a:r>
              <a:rPr lang="en-US" dirty="0" err="1" smtClean="0"/>
              <a:t>pointcut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593" y="2110669"/>
            <a:ext cx="6105525" cy="295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872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advice class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0719" y="2047876"/>
            <a:ext cx="6572250" cy="398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656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Register advice bean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0380" y="1955095"/>
            <a:ext cx="661035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039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Define aspect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2958" y="1964972"/>
            <a:ext cx="6610350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120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Domain beans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1370" y="1950332"/>
            <a:ext cx="6410325" cy="408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321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 and use beans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9009" y="1959857"/>
            <a:ext cx="6600825" cy="406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70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724" y="2205714"/>
            <a:ext cx="10058400" cy="1450757"/>
          </a:xfrm>
        </p:spPr>
        <p:txBody>
          <a:bodyPr/>
          <a:lstStyle/>
          <a:p>
            <a:pPr algn="ctr"/>
            <a:r>
              <a:rPr lang="en-US" dirty="0" smtClean="0"/>
              <a:t>AspectJ advice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5082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AspectJ advice introduction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325" y="1947686"/>
            <a:ext cx="5953125" cy="375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48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</a:t>
            </a:r>
            <a:r>
              <a:rPr lang="en-US" dirty="0" smtClean="0"/>
              <a:t>spectJ advice 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3542" y="1930223"/>
            <a:ext cx="6115050" cy="399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673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Before advice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946" y="2003248"/>
            <a:ext cx="6353175" cy="282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652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AspectJ </a:t>
            </a:r>
            <a:r>
              <a:rPr lang="en-US" dirty="0" err="1" smtClean="0"/>
              <a:t>pointcut</a:t>
            </a:r>
            <a:r>
              <a:rPr lang="en-US" dirty="0" smtClean="0"/>
              <a:t> process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0923" y="2014009"/>
            <a:ext cx="6353175" cy="398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67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AspectJ </a:t>
            </a:r>
            <a:r>
              <a:rPr lang="en-US" dirty="0" err="1" smtClean="0"/>
              <a:t>pointcut</a:t>
            </a:r>
            <a:r>
              <a:rPr lang="en-US" dirty="0" smtClean="0"/>
              <a:t> process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1493" y="2170289"/>
            <a:ext cx="6181725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319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Select join points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9850" y="2068160"/>
            <a:ext cx="5934075" cy="267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504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Select join points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6554" y="1916112"/>
            <a:ext cx="6372225" cy="3838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061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Select join points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9661" y="1906693"/>
            <a:ext cx="6438900" cy="406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542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Define </a:t>
            </a:r>
            <a:r>
              <a:rPr lang="en-US" dirty="0" err="1" smtClean="0"/>
              <a:t>pointcuts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945" y="2069570"/>
            <a:ext cx="6353175" cy="3057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590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advice class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1684" y="2119136"/>
            <a:ext cx="6286500" cy="219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627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advice class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6431" y="2028825"/>
            <a:ext cx="6600825" cy="401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894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Register advice bean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5198" y="2077508"/>
            <a:ext cx="6648450" cy="283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334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Register bean postprocessor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5536" y="2052108"/>
            <a:ext cx="6610350" cy="329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08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Before advice guideline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6975" y="1931634"/>
            <a:ext cx="6343650" cy="376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033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Domain beans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5943" y="1905176"/>
            <a:ext cx="6296025" cy="408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608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 and use beans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5197" y="1991430"/>
            <a:ext cx="6648450" cy="398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575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5325" y="2092825"/>
            <a:ext cx="10058400" cy="1450757"/>
          </a:xfrm>
        </p:spPr>
        <p:txBody>
          <a:bodyPr/>
          <a:lstStyle/>
          <a:p>
            <a:pPr algn="ctr"/>
            <a:r>
              <a:rPr lang="en-US" dirty="0" smtClean="0"/>
              <a:t>AspectJ advice with spring AOP xml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18919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AspectJ advice with spring </a:t>
            </a:r>
            <a:r>
              <a:rPr lang="en-US" dirty="0" err="1" smtClean="0"/>
              <a:t>aop</a:t>
            </a:r>
            <a:r>
              <a:rPr lang="en-US" dirty="0" smtClean="0"/>
              <a:t> xml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625" y="1863548"/>
            <a:ext cx="6153150" cy="412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909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Process 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1247" y="1894064"/>
            <a:ext cx="6029325" cy="390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490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advice class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6770" y="1986844"/>
            <a:ext cx="6562725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561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Register advice bean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591" y="2059693"/>
            <a:ext cx="6629400" cy="282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113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Define </a:t>
            </a:r>
            <a:r>
              <a:rPr lang="en-US" dirty="0" err="1" smtClean="0"/>
              <a:t>pointcut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9567" y="2010304"/>
            <a:ext cx="6629400" cy="351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328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Define </a:t>
            </a:r>
            <a:r>
              <a:rPr lang="en-US" dirty="0" err="1" smtClean="0"/>
              <a:t>pointcut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2483" y="1925284"/>
            <a:ext cx="6591300" cy="418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662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Domain beans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3161" y="1995487"/>
            <a:ext cx="6515100" cy="408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629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Before advice process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7517" y="1905176"/>
            <a:ext cx="6210300" cy="408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89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 and use Beans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9566" y="2038879"/>
            <a:ext cx="6629400" cy="406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366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7592" y="2137981"/>
            <a:ext cx="10058400" cy="1450757"/>
          </a:xfrm>
        </p:spPr>
        <p:txBody>
          <a:bodyPr/>
          <a:lstStyle/>
          <a:p>
            <a:pPr algn="ctr"/>
            <a:r>
              <a:rPr lang="en-US" dirty="0" smtClean="0"/>
              <a:t>Spring AOP application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76461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JDBC transaction management using AOP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1519" y="2025826"/>
            <a:ext cx="6267450" cy="3438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644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JDBC transaction management using AOP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0169" y="1966911"/>
            <a:ext cx="6257925" cy="2924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375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Process 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3066" y="1964795"/>
            <a:ext cx="6096000" cy="387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309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Process 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2306" y="1848203"/>
            <a:ext cx="6162675" cy="40195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8976" y="5867753"/>
            <a:ext cx="1162050" cy="23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400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Process 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254" y="1879599"/>
            <a:ext cx="6143625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663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 persistence library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8494" y="2005542"/>
            <a:ext cx="6210300" cy="169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272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 persistence library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2959" y="2041348"/>
            <a:ext cx="6610350" cy="3971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931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 persistence library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2781" y="1970792"/>
            <a:ext cx="6181725" cy="381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046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asis">
  <a:themeElements>
    <a:clrScheme name="Basis">
      <a:dk1>
        <a:srgbClr val="000000"/>
      </a:dk1>
      <a:lt1>
        <a:srgbClr val="FFFFFF"/>
      </a:lt1>
      <a:dk2>
        <a:srgbClr val="565349"/>
      </a:dk2>
      <a:lt2>
        <a:srgbClr val="DDDDDD"/>
      </a:lt2>
      <a:accent1>
        <a:srgbClr val="A6B727"/>
      </a:accent1>
      <a:accent2>
        <a:srgbClr val="DF5327"/>
      </a:accent2>
      <a:accent3>
        <a:srgbClr val="FE9E00"/>
      </a:accent3>
      <a:accent4>
        <a:srgbClr val="418AB3"/>
      </a:accent4>
      <a:accent5>
        <a:srgbClr val="D7D447"/>
      </a:accent5>
      <a:accent6>
        <a:srgbClr val="818183"/>
      </a:accent6>
      <a:hlink>
        <a:srgbClr val="F59E00"/>
      </a:hlink>
      <a:folHlink>
        <a:srgbClr val="B2B2B2"/>
      </a:folHlink>
    </a:clrScheme>
    <a:fontScheme name="Basis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sis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90E45F77-AEFC-46EF-A7C1-5B338C297B0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Basis</Template>
  <TotalTime>819</TotalTime>
  <Words>341</Words>
  <Application>Microsoft Office PowerPoint</Application>
  <PresentationFormat>Widescreen</PresentationFormat>
  <Paragraphs>114</Paragraphs>
  <Slides>110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110</vt:i4>
      </vt:variant>
    </vt:vector>
  </HeadingPairs>
  <TitlesOfParts>
    <vt:vector size="112" baseType="lpstr">
      <vt:lpstr>Corbel</vt:lpstr>
      <vt:lpstr>Basis</vt:lpstr>
      <vt:lpstr>Spring vAdP</vt:lpstr>
      <vt:lpstr>Outline</vt:lpstr>
      <vt:lpstr>Aspect behavior</vt:lpstr>
      <vt:lpstr>Aspect behavior</vt:lpstr>
      <vt:lpstr>Advice types</vt:lpstr>
      <vt:lpstr>Before advice</vt:lpstr>
      <vt:lpstr>Before advice</vt:lpstr>
      <vt:lpstr>Before advice guideline</vt:lpstr>
      <vt:lpstr>Before advice process</vt:lpstr>
      <vt:lpstr>Create before advice class</vt:lpstr>
      <vt:lpstr>Register before advice bean</vt:lpstr>
      <vt:lpstr>Reference from aspect</vt:lpstr>
      <vt:lpstr>Domain beans</vt:lpstr>
      <vt:lpstr>Integrate advice with domain beans</vt:lpstr>
      <vt:lpstr>Access and use beans</vt:lpstr>
      <vt:lpstr>After returning advice</vt:lpstr>
      <vt:lpstr>After returning advice</vt:lpstr>
      <vt:lpstr>After returning advice</vt:lpstr>
      <vt:lpstr>After returning advice class</vt:lpstr>
      <vt:lpstr>Register after returning advice bean</vt:lpstr>
      <vt:lpstr>Reference from aspect</vt:lpstr>
      <vt:lpstr>Domain beans</vt:lpstr>
      <vt:lpstr>Integrate advice with domain bean</vt:lpstr>
      <vt:lpstr>Access and use beans</vt:lpstr>
      <vt:lpstr>Throw advices</vt:lpstr>
      <vt:lpstr>Throws advice</vt:lpstr>
      <vt:lpstr>Throw advice guideline</vt:lpstr>
      <vt:lpstr>Throw advice guidelines</vt:lpstr>
      <vt:lpstr>Throw advice process</vt:lpstr>
      <vt:lpstr>Throw advice class</vt:lpstr>
      <vt:lpstr>Register throws advice bean</vt:lpstr>
      <vt:lpstr>Reference from Aspect </vt:lpstr>
      <vt:lpstr>Mock domain class</vt:lpstr>
      <vt:lpstr>Domain beans</vt:lpstr>
      <vt:lpstr>Integrate advice with domain bean</vt:lpstr>
      <vt:lpstr>Access and use Beans</vt:lpstr>
      <vt:lpstr>Around advice</vt:lpstr>
      <vt:lpstr>Around advice</vt:lpstr>
      <vt:lpstr>Around advice guidelines</vt:lpstr>
      <vt:lpstr>Around advice process</vt:lpstr>
      <vt:lpstr>Around advice class</vt:lpstr>
      <vt:lpstr>Around advice class</vt:lpstr>
      <vt:lpstr>Register around advice bean</vt:lpstr>
      <vt:lpstr>Reference from aspect</vt:lpstr>
      <vt:lpstr>Domain beans</vt:lpstr>
      <vt:lpstr>Integrate advice with domain bean</vt:lpstr>
      <vt:lpstr>Access and use beans</vt:lpstr>
      <vt:lpstr>Advice ordering</vt:lpstr>
      <vt:lpstr>Around advice</vt:lpstr>
      <vt:lpstr>Around advice class</vt:lpstr>
      <vt:lpstr>Configure Aspect Order</vt:lpstr>
      <vt:lpstr>Access and use Beans</vt:lpstr>
      <vt:lpstr>AspectJ pointcuts</vt:lpstr>
      <vt:lpstr>AspectJ pointcuts introducion</vt:lpstr>
      <vt:lpstr>AspectJ pointcut introdution</vt:lpstr>
      <vt:lpstr>AspectJ pointcut process</vt:lpstr>
      <vt:lpstr>Select join point</vt:lpstr>
      <vt:lpstr>Select join point</vt:lpstr>
      <vt:lpstr>Select join point</vt:lpstr>
      <vt:lpstr>Create pointcut definition class</vt:lpstr>
      <vt:lpstr>Define pointcut</vt:lpstr>
      <vt:lpstr>Create advice class</vt:lpstr>
      <vt:lpstr>Register advice bean</vt:lpstr>
      <vt:lpstr>Define aspect</vt:lpstr>
      <vt:lpstr>Domain beans</vt:lpstr>
      <vt:lpstr>Access and use beans</vt:lpstr>
      <vt:lpstr>AspectJ advice</vt:lpstr>
      <vt:lpstr>AspectJ advice introduction</vt:lpstr>
      <vt:lpstr>AspectJ advice </vt:lpstr>
      <vt:lpstr>AspectJ pointcut process</vt:lpstr>
      <vt:lpstr>AspectJ pointcut process</vt:lpstr>
      <vt:lpstr>Select join points</vt:lpstr>
      <vt:lpstr>Select join points</vt:lpstr>
      <vt:lpstr>Select join points</vt:lpstr>
      <vt:lpstr>Define pointcuts</vt:lpstr>
      <vt:lpstr>Create advice class</vt:lpstr>
      <vt:lpstr>Create advice class</vt:lpstr>
      <vt:lpstr>Register advice bean</vt:lpstr>
      <vt:lpstr>Register bean postprocessor</vt:lpstr>
      <vt:lpstr>Domain beans</vt:lpstr>
      <vt:lpstr>Access and use beans</vt:lpstr>
      <vt:lpstr>AspectJ advice with spring AOP xml</vt:lpstr>
      <vt:lpstr>AspectJ advice with spring aop xml</vt:lpstr>
      <vt:lpstr>Process </vt:lpstr>
      <vt:lpstr>Create advice class</vt:lpstr>
      <vt:lpstr>Register advice bean</vt:lpstr>
      <vt:lpstr>Define pointcut</vt:lpstr>
      <vt:lpstr>Define pointcut</vt:lpstr>
      <vt:lpstr>Domain beans</vt:lpstr>
      <vt:lpstr>Access and use Beans</vt:lpstr>
      <vt:lpstr>Spring AOP application</vt:lpstr>
      <vt:lpstr>JDBC transaction management using AOP</vt:lpstr>
      <vt:lpstr>JDBC transaction management using AOP</vt:lpstr>
      <vt:lpstr>Process </vt:lpstr>
      <vt:lpstr>Process </vt:lpstr>
      <vt:lpstr>Process </vt:lpstr>
      <vt:lpstr>Develop persistence library</vt:lpstr>
      <vt:lpstr>Develop persistence library</vt:lpstr>
      <vt:lpstr>Develop persistence library</vt:lpstr>
      <vt:lpstr>Select join points</vt:lpstr>
      <vt:lpstr>Create bean definitions</vt:lpstr>
      <vt:lpstr>Create spring AOP/tx definitions</vt:lpstr>
      <vt:lpstr>Register transaction manager</vt:lpstr>
      <vt:lpstr>Register advice bean</vt:lpstr>
      <vt:lpstr>Define pointcut</vt:lpstr>
      <vt:lpstr>Define aspect</vt:lpstr>
      <vt:lpstr>Initializer container</vt:lpstr>
      <vt:lpstr>Test transaction manager</vt:lpstr>
      <vt:lpstr>Summary </vt:lpstr>
      <vt:lpstr>Summary 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Nguyen Anh Minh</dc:creator>
  <cp:lastModifiedBy>Nguyen Anh Minh</cp:lastModifiedBy>
  <cp:revision>233</cp:revision>
  <dcterms:created xsi:type="dcterms:W3CDTF">2016-07-21T12:38:40Z</dcterms:created>
  <dcterms:modified xsi:type="dcterms:W3CDTF">2016-08-04T02:38:49Z</dcterms:modified>
</cp:coreProperties>
</file>